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p:scale>
          <a:sx n="66" d="100"/>
          <a:sy n="66" d="100"/>
        </p:scale>
        <p:origin x="-1506" y="-144"/>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422030" y="1371600"/>
            <a:ext cx="82296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smtClean="0"/>
              <a:t>Click to edit Master title style</a:t>
            </a:r>
            <a:endParaRPr kumimoji="0" lang="en-US"/>
          </a:p>
        </p:txBody>
      </p:sp>
      <p:sp>
        <p:nvSpPr>
          <p:cNvPr id="28" name="Date Placeholder 27"/>
          <p:cNvSpPr>
            <a:spLocks noGrp="1"/>
          </p:cNvSpPr>
          <p:nvPr>
            <p:ph type="dt" sz="half" idx="10"/>
          </p:nvPr>
        </p:nvSpPr>
        <p:spPr/>
        <p:txBody>
          <a:bodyPr/>
          <a:lstStyle/>
          <a:p>
            <a:fld id="{3593076A-F139-443F-A7B6-E523D921A199}" type="datetimeFigureOut">
              <a:rPr lang="en-US" smtClean="0"/>
              <a:t>10/18/2023</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a:lstStyle/>
          <a:p>
            <a:fld id="{0413729A-580B-467F-AB34-9C8ED6E82A0A}" type="slidenum">
              <a:rPr lang="en-US" smtClean="0"/>
              <a:t>‹#›</a:t>
            </a:fld>
            <a:endParaRPr lang="en-US"/>
          </a:p>
        </p:txBody>
      </p:sp>
      <p:sp>
        <p:nvSpPr>
          <p:cNvPr id="9" name="Subtitle 8"/>
          <p:cNvSpPr>
            <a:spLocks noGrp="1"/>
          </p:cNvSpPr>
          <p:nvPr>
            <p:ph type="subTitle" idx="1"/>
          </p:nvPr>
        </p:nvSpPr>
        <p:spPr>
          <a:xfrm>
            <a:off x="1371600" y="3331698"/>
            <a:ext cx="6400800" cy="1752600"/>
          </a:xfrm>
        </p:spPr>
        <p:txBody>
          <a:bodyPr/>
          <a:lstStyle>
            <a:lvl1pPr marL="0" indent="0" algn="ct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593076A-F139-443F-A7B6-E523D921A199}" type="datetimeFigureOut">
              <a:rPr lang="en-US" smtClean="0"/>
              <a:t>10/18/2023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3729A-580B-467F-AB34-9C8ED6E82A0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593076A-F139-443F-A7B6-E523D921A199}" type="datetimeFigureOut">
              <a:rPr lang="en-US" smtClean="0"/>
              <a:t>10/18/2023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3729A-580B-467F-AB34-9C8ED6E82A0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593076A-F139-443F-A7B6-E523D921A199}" type="datetimeFigureOut">
              <a:rPr lang="en-US" smtClean="0"/>
              <a:t>10/18/2023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13729A-580B-467F-AB34-9C8ED6E82A0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609600"/>
            <a:ext cx="7086600" cy="1828800"/>
          </a:xfrm>
        </p:spPr>
        <p:txBody>
          <a:bodyPr vert="horz" bIns="0" anchor="b">
            <a:noAutofit/>
            <a:scene3d>
              <a:camera prst="orthographicFront"/>
              <a:lightRig rig="soft" dir="t">
                <a:rot lat="0" lon="0" rev="17220000"/>
              </a:lightRig>
            </a:scene3d>
            <a:sp3d prstMaterial="softEdge">
              <a:bevelT w="38100" h="38100"/>
              <a:contourClr>
                <a:schemeClr val="tx2">
                  <a:shade val="50000"/>
                </a:schemeClr>
              </a:contourClr>
            </a:sp3d>
          </a:bodyPr>
          <a:lstStyle>
            <a:lvl1pPr algn="l" rtl="0">
              <a:spcBef>
                <a:spcPct val="0"/>
              </a:spcBef>
              <a:buNone/>
              <a:defRPr sz="4800" b="1" cap="none" baseline="0">
                <a:ln w="6350">
                  <a:noFill/>
                </a:ln>
                <a:solidFill>
                  <a:schemeClr val="accent1">
                    <a:tint val="90000"/>
                    <a:satMod val="120000"/>
                  </a:schemeClr>
                </a:solidFill>
                <a:effectLst>
                  <a:outerShdw blurRad="114300" dist="101600" dir="2700000" algn="tl" rotWithShape="0">
                    <a:srgbClr val="000000">
                      <a:alpha val="40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600200" y="2507786"/>
            <a:ext cx="7086600" cy="1509712"/>
          </a:xfrm>
        </p:spPr>
        <p:txBody>
          <a:bodyPr anchor="t"/>
          <a:lstStyle>
            <a:lvl1pPr marL="73152" indent="0" algn="l">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593076A-F139-443F-A7B6-E523D921A199}" type="datetimeFigureOut">
              <a:rPr lang="en-US" smtClean="0"/>
              <a:t>10/18/2023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7924800" y="6416675"/>
            <a:ext cx="762000" cy="365125"/>
          </a:xfrm>
        </p:spPr>
        <p:txBody>
          <a:bodyPr/>
          <a:lstStyle/>
          <a:p>
            <a:fld id="{0413729A-580B-467F-AB34-9C8ED6E82A0A}"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3593076A-F139-443F-A7B6-E523D921A199}" type="datetimeFigureOut">
              <a:rPr lang="en-US" smtClean="0"/>
              <a:t>10/18/2023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3729A-580B-467F-AB34-9C8ED6E82A0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535112"/>
            <a:ext cx="4040188"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535112"/>
            <a:ext cx="4041775"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362200"/>
            <a:ext cx="4040188"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362200"/>
            <a:ext cx="4041775"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3593076A-F139-443F-A7B6-E523D921A199}" type="datetimeFigureOut">
              <a:rPr lang="en-US" smtClean="0"/>
              <a:t>10/18/2023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13729A-580B-467F-AB34-9C8ED6E82A0A}"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593076A-F139-443F-A7B6-E523D921A199}" type="datetimeFigureOut">
              <a:rPr lang="en-US" smtClean="0"/>
              <a:t>10/18/2023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13729A-580B-467F-AB34-9C8ED6E82A0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93076A-F139-443F-A7B6-E523D921A199}" type="datetimeFigureOut">
              <a:rPr lang="en-US" smtClean="0"/>
              <a:t>10/18/2023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413729A-580B-467F-AB34-9C8ED6E82A0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vert="horz" anchor="b">
            <a:normAutofit/>
            <a:sp3d prstMaterial="softEdge"/>
          </a:bodyPr>
          <a:lstStyle>
            <a:lvl1pPr algn="l">
              <a:buNone/>
              <a:defRPr sz="2200" b="0">
                <a:ln w="6350">
                  <a:noFill/>
                </a:ln>
                <a:solidFill>
                  <a:schemeClr val="accent1">
                    <a:tint val="73000"/>
                    <a:satMod val="180000"/>
                  </a:schemeClr>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524000"/>
            <a:ext cx="3008313"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273050"/>
            <a:ext cx="5111750"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3593076A-F139-443F-A7B6-E523D921A199}" type="datetimeFigureOut">
              <a:rPr lang="en-US" smtClean="0"/>
              <a:t>10/18/2023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3729A-580B-467F-AB34-9C8ED6E82A0A}"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0" y="609600"/>
            <a:ext cx="5486400" cy="522288"/>
          </a:xfrm>
        </p:spPr>
        <p:txBody>
          <a:bodyPr lIns="45720" rIns="45720" bIns="0" anchor="b">
            <a:sp3d prstMaterial="softEdge"/>
          </a:bodyPr>
          <a:lstStyle>
            <a:lvl1pPr algn="ctr">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828800" y="1831975"/>
            <a:ext cx="5486400" cy="3962400"/>
          </a:xfrm>
          <a:solidFill>
            <a:schemeClr val="bg2"/>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lstStyle>
          <a:p>
            <a:pPr marL="0" algn="l" rtl="0" eaLnBrk="1" latinLnBrk="0" hangingPunct="1"/>
            <a:r>
              <a:rPr kumimoji="0" lang="en-US" smtClean="0">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1828800" y="1166787"/>
            <a:ext cx="54864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593076A-F139-443F-A7B6-E523D921A199}" type="datetimeFigureOut">
              <a:rPr lang="en-US" smtClean="0"/>
              <a:t>10/18/2023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13729A-580B-467F-AB34-9C8ED6E82A0A}"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8229600" cy="470916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457200" y="6416675"/>
            <a:ext cx="21336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3593076A-F139-443F-A7B6-E523D921A199}" type="datetimeFigureOut">
              <a:rPr lang="en-US" smtClean="0"/>
              <a:t>10/18/2023</a:t>
            </a:fld>
            <a:endParaRPr lang="en-US"/>
          </a:p>
        </p:txBody>
      </p:sp>
      <p:sp>
        <p:nvSpPr>
          <p:cNvPr id="3" name="Footer Placeholder 2"/>
          <p:cNvSpPr>
            <a:spLocks noGrp="1"/>
          </p:cNvSpPr>
          <p:nvPr>
            <p:ph type="ftr" sz="quarter" idx="3"/>
          </p:nvPr>
        </p:nvSpPr>
        <p:spPr>
          <a:xfrm>
            <a:off x="3124200" y="6416675"/>
            <a:ext cx="2895600" cy="365125"/>
          </a:xfrm>
          <a:prstGeom prst="rect">
            <a:avLst/>
          </a:prstGeom>
        </p:spPr>
        <p:txBody>
          <a:bodyPr vert="horz" anchor="b"/>
          <a:lstStyle>
            <a:lvl1pPr algn="ctr" eaLnBrk="1" latinLnBrk="0" hangingPunct="1">
              <a:defRPr kumimoji="0" sz="1200">
                <a:solidFill>
                  <a:schemeClr val="tx1">
                    <a:shade val="50000"/>
                  </a:schemeClr>
                </a:solidFill>
              </a:defRPr>
            </a:lvl1pPr>
          </a:lstStyle>
          <a:p>
            <a:endParaRPr lang="en-US"/>
          </a:p>
        </p:txBody>
      </p:sp>
      <p:sp>
        <p:nvSpPr>
          <p:cNvPr id="23" name="Slide Number Placeholder 22"/>
          <p:cNvSpPr>
            <a:spLocks noGrp="1"/>
          </p:cNvSpPr>
          <p:nvPr>
            <p:ph type="sldNum" sz="quarter" idx="4"/>
          </p:nvPr>
        </p:nvSpPr>
        <p:spPr>
          <a:xfrm>
            <a:off x="7924800" y="6416675"/>
            <a:ext cx="762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0413729A-580B-467F-AB34-9C8ED6E82A0A}"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rtl="0" eaLnBrk="1" latinLnBrk="0" hangingPunct="1">
        <a:spcBef>
          <a:spcPct val="0"/>
        </a:spcBef>
        <a:buNone/>
        <a:defRPr kumimoji="0" sz="4100" b="1" kern="1200" cap="none"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tx1">
            <a:shade val="95000"/>
          </a:schemeClr>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tx1"/>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tx1"/>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tx1"/>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tx1"/>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tx1"/>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tx1"/>
        </a:buClr>
        <a:buFont typeface="Wingdings 2"/>
        <a:buChar char=""/>
        <a:defRPr kumimoji="0" sz="1600" kern="1200">
          <a:solidFill>
            <a:schemeClr val="tx1"/>
          </a:solidFill>
          <a:latin typeface="+mn-lt"/>
          <a:ea typeface="+mn-ea"/>
          <a:cs typeface="+mn-cs"/>
        </a:defRPr>
      </a:lvl7pPr>
      <a:lvl8pPr marL="2167128" indent="-182880" algn="l" rtl="0" eaLnBrk="1" latinLnBrk="0" hangingPunct="1">
        <a:spcBef>
          <a:spcPct val="20000"/>
        </a:spcBef>
        <a:buClr>
          <a:schemeClr val="tx1"/>
        </a:buClr>
        <a:buFont typeface="Wingdings 2"/>
        <a:buChar char=""/>
        <a:defRPr kumimoji="0" sz="1400" kern="1200">
          <a:solidFill>
            <a:schemeClr val="tx1"/>
          </a:solidFill>
          <a:latin typeface="+mn-lt"/>
          <a:ea typeface="+mn-ea"/>
          <a:cs typeface="+mn-cs"/>
        </a:defRPr>
      </a:lvl8pPr>
      <a:lvl9pPr marL="2368296" indent="-182880" algn="l" rtl="0" eaLnBrk="1" latinLnBrk="0" hangingPunct="1">
        <a:spcBef>
          <a:spcPct val="20000"/>
        </a:spcBef>
        <a:buClr>
          <a:schemeClr val="tx1"/>
        </a:buClr>
        <a:buFont typeface="Wingdings 2"/>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IN" b="1" dirty="0" smtClean="0"/>
              <a:t>IMAGE RECOGNITION WITH IBM CLOUD VISUAL RECOGNITION</a:t>
            </a:r>
            <a:endParaRPr lang="en-US" b="1" dirty="0"/>
          </a:p>
        </p:txBody>
      </p:sp>
      <p:sp>
        <p:nvSpPr>
          <p:cNvPr id="3" name="Subtitle 2"/>
          <p:cNvSpPr>
            <a:spLocks noGrp="1"/>
          </p:cNvSpPr>
          <p:nvPr>
            <p:ph type="subTitle" idx="1"/>
          </p:nvPr>
        </p:nvSpPr>
        <p:spPr/>
        <p:txBody>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1472" y="571480"/>
            <a:ext cx="7715304" cy="6463308"/>
          </a:xfrm>
          <a:prstGeom prst="rect">
            <a:avLst/>
          </a:prstGeom>
          <a:noFill/>
        </p:spPr>
        <p:txBody>
          <a:bodyPr wrap="square" rtlCol="0">
            <a:spAutoFit/>
          </a:bodyPr>
          <a:lstStyle/>
          <a:p>
            <a:r>
              <a:rPr lang="en-US" dirty="0" smtClean="0"/>
              <a:t># Define the parameters, including the image URL</a:t>
            </a:r>
          </a:p>
          <a:p>
            <a:r>
              <a:rPr lang="en-US" dirty="0" err="1" smtClean="0"/>
              <a:t>params</a:t>
            </a:r>
            <a:r>
              <a:rPr lang="en-US" dirty="0" smtClean="0"/>
              <a:t> = {</a:t>
            </a:r>
          </a:p>
          <a:p>
            <a:r>
              <a:rPr lang="en-US" dirty="0" smtClean="0"/>
              <a:t>    '</a:t>
            </a:r>
            <a:r>
              <a:rPr lang="en-US" dirty="0" err="1" smtClean="0"/>
              <a:t>url</a:t>
            </a:r>
            <a:r>
              <a:rPr lang="en-US" dirty="0" smtClean="0"/>
              <a:t>': </a:t>
            </a:r>
            <a:r>
              <a:rPr lang="en-US" dirty="0" err="1" smtClean="0"/>
              <a:t>image_url</a:t>
            </a:r>
            <a:r>
              <a:rPr lang="en-US" dirty="0" smtClean="0"/>
              <a:t>,</a:t>
            </a:r>
          </a:p>
          <a:p>
            <a:r>
              <a:rPr lang="en-US" dirty="0" smtClean="0"/>
              <a:t>}</a:t>
            </a:r>
          </a:p>
          <a:p>
            <a:endParaRPr lang="en-US" dirty="0" smtClean="0"/>
          </a:p>
          <a:p>
            <a:r>
              <a:rPr lang="en-US" dirty="0" smtClean="0"/>
              <a:t># Send a GET request to the Visual Recognition service</a:t>
            </a:r>
          </a:p>
          <a:p>
            <a:r>
              <a:rPr lang="en-US" dirty="0" smtClean="0"/>
              <a:t>response = </a:t>
            </a:r>
            <a:r>
              <a:rPr lang="en-US" dirty="0" err="1" smtClean="0"/>
              <a:t>requests.get</a:t>
            </a:r>
            <a:r>
              <a:rPr lang="en-US" dirty="0" smtClean="0"/>
              <a:t>(</a:t>
            </a:r>
            <a:r>
              <a:rPr lang="en-US" dirty="0" err="1" smtClean="0"/>
              <a:t>url</a:t>
            </a:r>
            <a:r>
              <a:rPr lang="en-US" dirty="0" smtClean="0"/>
              <a:t>, headers=headers, </a:t>
            </a:r>
            <a:r>
              <a:rPr lang="en-US" dirty="0" err="1" smtClean="0"/>
              <a:t>params</a:t>
            </a:r>
            <a:r>
              <a:rPr lang="en-US" dirty="0" smtClean="0"/>
              <a:t>=</a:t>
            </a:r>
            <a:r>
              <a:rPr lang="en-US" dirty="0" err="1" smtClean="0"/>
              <a:t>params</a:t>
            </a:r>
            <a:r>
              <a:rPr lang="en-US" dirty="0" smtClean="0"/>
              <a:t>)</a:t>
            </a:r>
          </a:p>
          <a:p>
            <a:endParaRPr lang="en-US" dirty="0" smtClean="0"/>
          </a:p>
          <a:p>
            <a:r>
              <a:rPr lang="en-US" dirty="0" smtClean="0"/>
              <a:t># Check the response status code</a:t>
            </a:r>
          </a:p>
          <a:p>
            <a:r>
              <a:rPr lang="en-US" dirty="0" smtClean="0"/>
              <a:t>if </a:t>
            </a:r>
            <a:r>
              <a:rPr lang="en-US" dirty="0" err="1" smtClean="0"/>
              <a:t>response.status_code</a:t>
            </a:r>
            <a:r>
              <a:rPr lang="en-US" dirty="0" smtClean="0"/>
              <a:t> == 200:</a:t>
            </a:r>
          </a:p>
          <a:p>
            <a:r>
              <a:rPr lang="en-US" dirty="0" smtClean="0"/>
              <a:t>    # Parse the JSON response</a:t>
            </a:r>
          </a:p>
          <a:p>
            <a:r>
              <a:rPr lang="en-US" dirty="0" smtClean="0"/>
              <a:t>    data = </a:t>
            </a:r>
            <a:r>
              <a:rPr lang="en-US" dirty="0" err="1" smtClean="0"/>
              <a:t>response.json</a:t>
            </a:r>
            <a:r>
              <a:rPr lang="en-US" dirty="0" smtClean="0"/>
              <a:t>()</a:t>
            </a:r>
          </a:p>
          <a:p>
            <a:r>
              <a:rPr lang="en-US" dirty="0" smtClean="0"/>
              <a:t>    # Print the classification results</a:t>
            </a:r>
          </a:p>
          <a:p>
            <a:r>
              <a:rPr lang="en-US" dirty="0" smtClean="0"/>
              <a:t>    print(data)</a:t>
            </a:r>
          </a:p>
          <a:p>
            <a:r>
              <a:rPr lang="en-US" dirty="0" smtClean="0"/>
              <a:t>else:</a:t>
            </a:r>
          </a:p>
          <a:p>
            <a:r>
              <a:rPr lang="en-US" dirty="0" smtClean="0"/>
              <a:t>    # Handle any errors</a:t>
            </a:r>
          </a:p>
          <a:p>
            <a:r>
              <a:rPr lang="en-US" dirty="0" smtClean="0"/>
              <a:t>    print(</a:t>
            </a:r>
            <a:r>
              <a:rPr lang="en-US" dirty="0" err="1" smtClean="0"/>
              <a:t>f"Error</a:t>
            </a:r>
            <a:r>
              <a:rPr lang="en-US" dirty="0" smtClean="0"/>
              <a:t>: {</a:t>
            </a:r>
            <a:r>
              <a:rPr lang="en-US" dirty="0" err="1" smtClean="0"/>
              <a:t>response.status_code</a:t>
            </a:r>
            <a:r>
              <a:rPr lang="en-US" dirty="0" smtClean="0"/>
              <a:t>} - {</a:t>
            </a:r>
            <a:r>
              <a:rPr lang="en-US" dirty="0" err="1" smtClean="0"/>
              <a:t>response.text</a:t>
            </a:r>
            <a:r>
              <a:rPr lang="en-US" dirty="0" smtClean="0"/>
              <a:t>}")</a:t>
            </a:r>
          </a:p>
          <a:p>
            <a:endParaRPr lang="en-IN" dirty="0"/>
          </a:p>
          <a:p>
            <a:r>
              <a:rPr lang="en-US" u="sng" dirty="0"/>
              <a:t>You'll need to install the </a:t>
            </a:r>
            <a:r>
              <a:rPr lang="en-US" u="sng" dirty="0" smtClean="0"/>
              <a:t>requests</a:t>
            </a:r>
            <a:r>
              <a:rPr lang="en-US" u="sng" dirty="0"/>
              <a:t> library if you haven't already</a:t>
            </a:r>
            <a:r>
              <a:rPr lang="en-US" u="sng" dirty="0" smtClean="0"/>
              <a:t>:</a:t>
            </a:r>
          </a:p>
          <a:p>
            <a:endParaRPr lang="en-IN" dirty="0" smtClean="0"/>
          </a:p>
          <a:p>
            <a:r>
              <a:rPr lang="en-IN" b="1" dirty="0" smtClean="0"/>
              <a:t>pip install requests</a:t>
            </a:r>
          </a:p>
          <a:p>
            <a:pPr algn="ctr"/>
            <a:r>
              <a:rPr lang="en-IN" b="1" smtClean="0"/>
              <a:t>_______________</a:t>
            </a:r>
            <a:endParaRPr lang="en-IN" b="1" dirty="0" smtClean="0"/>
          </a:p>
          <a:p>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7158" y="428604"/>
            <a:ext cx="8358246" cy="5047536"/>
          </a:xfrm>
          <a:prstGeom prst="rect">
            <a:avLst/>
          </a:prstGeom>
          <a:noFill/>
        </p:spPr>
        <p:txBody>
          <a:bodyPr wrap="square" rtlCol="0">
            <a:spAutoFit/>
          </a:bodyPr>
          <a:lstStyle/>
          <a:p>
            <a:r>
              <a:rPr lang="en-US" sz="3200" b="1" u="sng" dirty="0" smtClean="0">
                <a:latin typeface="Arial Rounded MT Bold" pitchFamily="34" charset="0"/>
              </a:rPr>
              <a:t>Introduction to Face Recognition</a:t>
            </a:r>
          </a:p>
          <a:p>
            <a:endParaRPr lang="en-US" sz="3200" b="1" dirty="0" smtClean="0">
              <a:latin typeface="Arial Rounded MT Bold" pitchFamily="34" charset="0"/>
            </a:endParaRPr>
          </a:p>
          <a:p>
            <a:pPr>
              <a:lnSpc>
                <a:spcPct val="150000"/>
              </a:lnSpc>
            </a:pPr>
            <a:r>
              <a:rPr lang="en-US" sz="2000" dirty="0" smtClean="0">
                <a:latin typeface="Arial Unicode MS" pitchFamily="34" charset="-128"/>
                <a:ea typeface="Arial Unicode MS" pitchFamily="34" charset="-128"/>
                <a:cs typeface="Arial Unicode MS" pitchFamily="34" charset="-128"/>
              </a:rPr>
              <a:t>Face recognition technology has become increasingly popular in recent years due to its ability to identify individuals based on their facial features. This technology has various applications, including security systems, social media platforms, and marketing research. The technology works by analyzing unique facial features such as the distance between the eyes, nose, and mouth to create a digital representation of a face, which can then be compared to a database of known faces to identify a match.</a:t>
            </a: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00034" y="500042"/>
            <a:ext cx="7786742" cy="584775"/>
          </a:xfrm>
          <a:prstGeom prst="rect">
            <a:avLst/>
          </a:prstGeom>
          <a:noFill/>
        </p:spPr>
        <p:txBody>
          <a:bodyPr wrap="square" rtlCol="0">
            <a:spAutoFit/>
          </a:bodyPr>
          <a:lstStyle/>
          <a:p>
            <a:r>
              <a:rPr lang="en-US" sz="3200" b="1" u="sng" dirty="0" smtClean="0">
                <a:latin typeface="Arial Rounded MT Bold" pitchFamily="34" charset="0"/>
              </a:rPr>
              <a:t>Emotion Detection</a:t>
            </a:r>
            <a:endParaRPr lang="en-US" sz="3200" b="1" u="sng" dirty="0">
              <a:latin typeface="Arial Rounded MT Bold" pitchFamily="34" charset="0"/>
            </a:endParaRPr>
          </a:p>
        </p:txBody>
      </p:sp>
      <p:sp>
        <p:nvSpPr>
          <p:cNvPr id="3" name="TextBox 2"/>
          <p:cNvSpPr txBox="1"/>
          <p:nvPr/>
        </p:nvSpPr>
        <p:spPr>
          <a:xfrm>
            <a:off x="571472" y="1571612"/>
            <a:ext cx="8072494" cy="3359061"/>
          </a:xfrm>
          <a:prstGeom prst="rect">
            <a:avLst/>
          </a:prstGeom>
          <a:noFill/>
        </p:spPr>
        <p:txBody>
          <a:bodyPr wrap="square" rtlCol="0">
            <a:spAutoFit/>
          </a:bodyPr>
          <a:lstStyle/>
          <a:p>
            <a:pPr>
              <a:lnSpc>
                <a:spcPct val="150000"/>
              </a:lnSpc>
            </a:pPr>
            <a:r>
              <a:rPr lang="en-US" sz="2400" dirty="0" smtClean="0">
                <a:latin typeface="Arial Unicode MS" pitchFamily="34" charset="-128"/>
                <a:ea typeface="Arial Unicode MS" pitchFamily="34" charset="-128"/>
                <a:cs typeface="Arial Unicode MS" pitchFamily="34" charset="-128"/>
              </a:rPr>
              <a:t>Emotion detection is a technology that uses facial recognition to identify emotions on a person's face. This is done by analyzing facial expressions, such as the shape of the mouth or the position of the eyebrows. Emotion detection can be used in various industries, including healthcare, marketing, and entertainment.</a:t>
            </a:r>
            <a:endParaRPr lang="en-US" sz="2400" dirty="0">
              <a:latin typeface="Arial Unicode MS" pitchFamily="34" charset="-128"/>
              <a:ea typeface="Arial Unicode MS" pitchFamily="34" charset="-128"/>
              <a:cs typeface="Arial Unicode MS" pitchFamily="34" charset="-128"/>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00034" y="500042"/>
            <a:ext cx="5857916" cy="461665"/>
          </a:xfrm>
          <a:prstGeom prst="rect">
            <a:avLst/>
          </a:prstGeom>
          <a:noFill/>
        </p:spPr>
        <p:txBody>
          <a:bodyPr wrap="square" rtlCol="0">
            <a:spAutoFit/>
          </a:bodyPr>
          <a:lstStyle/>
          <a:p>
            <a:r>
              <a:rPr lang="en-US" sz="2400" b="1" u="sng" dirty="0" smtClean="0">
                <a:latin typeface="Arial Rounded MT Bold" pitchFamily="34" charset="0"/>
              </a:rPr>
              <a:t>Applications of Emotion Detection</a:t>
            </a:r>
            <a:endParaRPr lang="en-US" sz="2400" b="1" u="sng" dirty="0">
              <a:latin typeface="Arial Rounded MT Bold" pitchFamily="34" charset="0"/>
            </a:endParaRPr>
          </a:p>
        </p:txBody>
      </p:sp>
      <p:sp>
        <p:nvSpPr>
          <p:cNvPr id="3" name="TextBox 2"/>
          <p:cNvSpPr txBox="1"/>
          <p:nvPr/>
        </p:nvSpPr>
        <p:spPr>
          <a:xfrm>
            <a:off x="714348" y="1571612"/>
            <a:ext cx="8001056" cy="4524315"/>
          </a:xfrm>
          <a:prstGeom prst="rect">
            <a:avLst/>
          </a:prstGeom>
          <a:noFill/>
        </p:spPr>
        <p:txBody>
          <a:bodyPr wrap="square" rtlCol="0">
            <a:spAutoFit/>
          </a:bodyPr>
          <a:lstStyle/>
          <a:p>
            <a:pPr>
              <a:lnSpc>
                <a:spcPct val="150000"/>
              </a:lnSpc>
            </a:pPr>
            <a:r>
              <a:rPr lang="en-US" sz="2400" dirty="0" smtClean="0">
                <a:latin typeface="Arial Unicode MS" pitchFamily="34" charset="-128"/>
                <a:ea typeface="Arial Unicode MS" pitchFamily="34" charset="-128"/>
                <a:cs typeface="Arial Unicode MS" pitchFamily="34" charset="-128"/>
              </a:rPr>
              <a:t>One of the most common applications of emotion detection is in healthcare, where it can be used to monitor patients' emotional states during therapy or treatment. It can also be used in marketing to gauge customers' reactions to advertisements or products. In entertainment, emotion detection can be used to personalize recommendations for movies or TV shows based on viewers' emotional responses.</a:t>
            </a:r>
            <a:endParaRPr lang="en-US" sz="2400" dirty="0">
              <a:latin typeface="Arial Unicode MS" pitchFamily="34" charset="-128"/>
              <a:ea typeface="Arial Unicode MS" pitchFamily="34" charset="-128"/>
              <a:cs typeface="Arial Unicode MS" pitchFamily="34" charset="-128"/>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14348" y="428604"/>
            <a:ext cx="6500858" cy="584775"/>
          </a:xfrm>
          <a:prstGeom prst="rect">
            <a:avLst/>
          </a:prstGeom>
          <a:noFill/>
        </p:spPr>
        <p:txBody>
          <a:bodyPr wrap="square" rtlCol="0">
            <a:spAutoFit/>
          </a:bodyPr>
          <a:lstStyle/>
          <a:p>
            <a:r>
              <a:rPr lang="en-US" sz="3200" b="1" u="sng" dirty="0" smtClean="0">
                <a:latin typeface="Arial Rounded MT Bold" pitchFamily="34" charset="0"/>
              </a:rPr>
              <a:t>Sentiment Analysis</a:t>
            </a:r>
            <a:endParaRPr lang="en-US" sz="3200" b="1" u="sng" dirty="0">
              <a:latin typeface="Arial Rounded MT Bold" pitchFamily="34" charset="0"/>
            </a:endParaRPr>
          </a:p>
        </p:txBody>
      </p:sp>
      <p:sp>
        <p:nvSpPr>
          <p:cNvPr id="5" name="TextBox 4"/>
          <p:cNvSpPr txBox="1"/>
          <p:nvPr/>
        </p:nvSpPr>
        <p:spPr>
          <a:xfrm>
            <a:off x="857224" y="1428736"/>
            <a:ext cx="7786742" cy="2492990"/>
          </a:xfrm>
          <a:prstGeom prst="rect">
            <a:avLst/>
          </a:prstGeom>
          <a:noFill/>
        </p:spPr>
        <p:txBody>
          <a:bodyPr wrap="square" rtlCol="0">
            <a:spAutoFit/>
          </a:bodyPr>
          <a:lstStyle/>
          <a:p>
            <a:r>
              <a:rPr lang="en-US" b="1" dirty="0" smtClean="0">
                <a:latin typeface="Arial Black" pitchFamily="34" charset="0"/>
              </a:rPr>
              <a:t>What is Sentiment Analysis?</a:t>
            </a:r>
          </a:p>
          <a:p>
            <a:r>
              <a:rPr lang="en-US" sz="2400" dirty="0" smtClean="0">
                <a:latin typeface="Arial Unicode MS" pitchFamily="34" charset="-128"/>
                <a:ea typeface="Arial Unicode MS" pitchFamily="34" charset="-128"/>
                <a:cs typeface="Arial Unicode MS" pitchFamily="34" charset="-128"/>
              </a:rPr>
              <a:t>Sentiment analysis is a technique used to identify and extract subjective information from text, speech, or images. In the context of face recognition, sentiment analysis can be used to determine the emotional state of an individual based on their facial expression.</a:t>
            </a:r>
          </a:p>
          <a:p>
            <a:endParaRPr lang="en-US" dirty="0"/>
          </a:p>
        </p:txBody>
      </p:sp>
      <p:sp>
        <p:nvSpPr>
          <p:cNvPr id="6" name="TextBox 5"/>
          <p:cNvSpPr txBox="1"/>
          <p:nvPr/>
        </p:nvSpPr>
        <p:spPr>
          <a:xfrm>
            <a:off x="857224" y="3929066"/>
            <a:ext cx="7143800" cy="2492990"/>
          </a:xfrm>
          <a:prstGeom prst="rect">
            <a:avLst/>
          </a:prstGeom>
          <a:noFill/>
        </p:spPr>
        <p:txBody>
          <a:bodyPr wrap="square" rtlCol="0">
            <a:spAutoFit/>
          </a:bodyPr>
          <a:lstStyle/>
          <a:p>
            <a:r>
              <a:rPr lang="en-US" b="1" dirty="0" smtClean="0">
                <a:latin typeface="Arial Black" pitchFamily="34" charset="0"/>
              </a:rPr>
              <a:t>Applications of Sentiment Analysis in Face Recognition</a:t>
            </a:r>
          </a:p>
          <a:p>
            <a:r>
              <a:rPr lang="en-US" sz="2400" dirty="0" smtClean="0">
                <a:latin typeface="Arial Unicode MS" pitchFamily="34" charset="-128"/>
                <a:ea typeface="Arial Unicode MS" pitchFamily="34" charset="-128"/>
                <a:cs typeface="Arial Unicode MS" pitchFamily="34" charset="-128"/>
              </a:rPr>
              <a:t>Sentiment analysis can be used in a variety of applications, such as improving customer service by detecting the emotions of customers during interactions, or in security systems to detect potential threats based on facial expressions.</a:t>
            </a: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14348" y="571480"/>
            <a:ext cx="6400983" cy="584775"/>
          </a:xfrm>
          <a:prstGeom prst="rect">
            <a:avLst/>
          </a:prstGeom>
        </p:spPr>
        <p:txBody>
          <a:bodyPr wrap="none">
            <a:spAutoFit/>
          </a:bodyPr>
          <a:lstStyle/>
          <a:p>
            <a:r>
              <a:rPr lang="en-US" sz="3200" b="1" u="sng" dirty="0" smtClean="0">
                <a:latin typeface="Arial Rounded MT Bold" pitchFamily="34" charset="0"/>
              </a:rPr>
              <a:t>Use Cases of Face Recognition</a:t>
            </a:r>
            <a:endParaRPr lang="en-US" sz="3200" b="1" u="sng" dirty="0">
              <a:latin typeface="Arial Rounded MT Bold" pitchFamily="34" charset="0"/>
            </a:endParaRPr>
          </a:p>
        </p:txBody>
      </p:sp>
      <p:sp>
        <p:nvSpPr>
          <p:cNvPr id="4" name="TextBox 3"/>
          <p:cNvSpPr txBox="1"/>
          <p:nvPr/>
        </p:nvSpPr>
        <p:spPr>
          <a:xfrm>
            <a:off x="571472" y="1500174"/>
            <a:ext cx="3857652" cy="2646878"/>
          </a:xfrm>
          <a:prstGeom prst="rect">
            <a:avLst/>
          </a:prstGeom>
          <a:noFill/>
        </p:spPr>
        <p:txBody>
          <a:bodyPr wrap="square" rtlCol="0">
            <a:spAutoFit/>
          </a:bodyPr>
          <a:lstStyle/>
          <a:p>
            <a:r>
              <a:rPr lang="en-US" sz="2000" b="1" dirty="0" smtClean="0"/>
              <a:t>Security and Law Enforcement</a:t>
            </a:r>
          </a:p>
          <a:p>
            <a:endParaRPr lang="en-US" sz="2000" b="1" dirty="0" smtClean="0"/>
          </a:p>
          <a:p>
            <a:r>
              <a:rPr lang="en-US" dirty="0" smtClean="0">
                <a:latin typeface="Arial Unicode MS" pitchFamily="34" charset="-128"/>
                <a:ea typeface="Arial Unicode MS" pitchFamily="34" charset="-128"/>
                <a:cs typeface="Arial Unicode MS" pitchFamily="34" charset="-128"/>
              </a:rPr>
              <a:t>Facial recognition technology is being used by law enforcement agencies for identifying suspects and missing persons, as well as for security purposes in public places like airports and train stations.</a:t>
            </a:r>
          </a:p>
          <a:p>
            <a:endParaRPr lang="en-US" dirty="0"/>
          </a:p>
        </p:txBody>
      </p:sp>
      <p:sp>
        <p:nvSpPr>
          <p:cNvPr id="1025"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cs typeface="Arial" charset="0"/>
            </a:endParaRPr>
          </a:p>
        </p:txBody>
      </p:sp>
      <p:pic>
        <p:nvPicPr>
          <p:cNvPr id="1026" name="Picture 2"/>
          <p:cNvPicPr>
            <a:picLocks noChangeAspect="1" noChangeArrowheads="1"/>
          </p:cNvPicPr>
          <p:nvPr/>
        </p:nvPicPr>
        <p:blipFill>
          <a:blip r:embed="rId2" cstate="print"/>
          <a:srcRect/>
          <a:stretch>
            <a:fillRect/>
          </a:stretch>
        </p:blipFill>
        <p:spPr bwMode="auto">
          <a:xfrm>
            <a:off x="4786314" y="1428736"/>
            <a:ext cx="3038492" cy="2643206"/>
          </a:xfrm>
          <a:prstGeom prst="rect">
            <a:avLst/>
          </a:prstGeom>
          <a:noFill/>
          <a:ln w="9525">
            <a:noFill/>
            <a:miter lim="800000"/>
            <a:headEnd/>
            <a:tailEnd/>
          </a:ln>
          <a:effectLst/>
        </p:spPr>
      </p:pic>
      <p:sp>
        <p:nvSpPr>
          <p:cNvPr id="8" name="TextBox 7"/>
          <p:cNvSpPr txBox="1"/>
          <p:nvPr/>
        </p:nvSpPr>
        <p:spPr>
          <a:xfrm>
            <a:off x="571472" y="4214818"/>
            <a:ext cx="3929090" cy="2862322"/>
          </a:xfrm>
          <a:prstGeom prst="rect">
            <a:avLst/>
          </a:prstGeom>
          <a:noFill/>
        </p:spPr>
        <p:txBody>
          <a:bodyPr wrap="square" rtlCol="0">
            <a:spAutoFit/>
          </a:bodyPr>
          <a:lstStyle/>
          <a:p>
            <a:r>
              <a:rPr lang="en-US" b="1" dirty="0" smtClean="0"/>
              <a:t>Marketing and Advertising</a:t>
            </a:r>
          </a:p>
          <a:p>
            <a:endParaRPr lang="en-US" b="1" dirty="0" smtClean="0"/>
          </a:p>
          <a:p>
            <a:r>
              <a:rPr lang="en-US" dirty="0" smtClean="0">
                <a:latin typeface="Arial Unicode MS" pitchFamily="34" charset="-128"/>
                <a:ea typeface="Arial Unicode MS" pitchFamily="34" charset="-128"/>
                <a:cs typeface="Arial Unicode MS" pitchFamily="34" charset="-128"/>
              </a:rPr>
              <a:t>Facial recognition technology is being used by companies for personalized marketing and advertising, where they analyze the facial expressions of customers to determine their emotions and preferences.</a:t>
            </a:r>
          </a:p>
          <a:p>
            <a:endParaRPr lang="en-US" dirty="0"/>
          </a:p>
        </p:txBody>
      </p:sp>
      <p:pic>
        <p:nvPicPr>
          <p:cNvPr id="1027" name="Picture 3"/>
          <p:cNvPicPr>
            <a:picLocks noChangeAspect="1" noChangeArrowheads="1"/>
          </p:cNvPicPr>
          <p:nvPr/>
        </p:nvPicPr>
        <p:blipFill>
          <a:blip r:embed="rId3" cstate="print"/>
          <a:srcRect/>
          <a:stretch>
            <a:fillRect/>
          </a:stretch>
        </p:blipFill>
        <p:spPr bwMode="auto">
          <a:xfrm>
            <a:off x="4786314" y="4429132"/>
            <a:ext cx="3000396" cy="2214578"/>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u="sng" dirty="0">
                <a:latin typeface="Arial Rounded MT Bold" pitchFamily="34" charset="0"/>
              </a:rPr>
              <a:t>Ethical Considerations</a:t>
            </a:r>
            <a:r>
              <a:rPr lang="en-US" dirty="0"/>
              <a:t/>
            </a:r>
            <a:br>
              <a:rPr lang="en-US" dirty="0"/>
            </a:br>
            <a:endParaRPr lang="en-US" dirty="0"/>
          </a:p>
        </p:txBody>
      </p:sp>
      <p:sp>
        <p:nvSpPr>
          <p:cNvPr id="4" name="Text Placeholder 3"/>
          <p:cNvSpPr>
            <a:spLocks noGrp="1"/>
          </p:cNvSpPr>
          <p:nvPr>
            <p:ph type="body" idx="2"/>
          </p:nvPr>
        </p:nvSpPr>
        <p:spPr>
          <a:xfrm>
            <a:off x="457200" y="1435100"/>
            <a:ext cx="3008313" cy="4994296"/>
          </a:xfrm>
        </p:spPr>
        <p:txBody>
          <a:bodyPr>
            <a:noAutofit/>
          </a:bodyPr>
          <a:lstStyle/>
          <a:p>
            <a:r>
              <a:rPr lang="en-US" sz="2400" dirty="0">
                <a:latin typeface="Arial Unicode MS" pitchFamily="34" charset="-128"/>
                <a:ea typeface="Arial Unicode MS" pitchFamily="34" charset="-128"/>
                <a:cs typeface="Arial Unicode MS" pitchFamily="34" charset="-128"/>
              </a:rPr>
              <a:t>As with any technology, face recognition with emotions and sentiments raises ethical concerns. One of the most pressing issues is privacy. The use of facial recognition technology can potentially lead to mass surveillance, </a:t>
            </a:r>
            <a:r>
              <a:rPr lang="en-US" sz="2400" dirty="0" smtClean="0">
                <a:latin typeface="Arial Unicode MS" pitchFamily="34" charset="-128"/>
                <a:ea typeface="Arial Unicode MS" pitchFamily="34" charset="-128"/>
                <a:cs typeface="Arial Unicode MS" pitchFamily="34" charset="-128"/>
              </a:rPr>
              <a:t>tracking</a:t>
            </a:r>
            <a:r>
              <a:rPr lang="en-US" sz="2400" dirty="0">
                <a:latin typeface="Arial Unicode MS" pitchFamily="34" charset="-128"/>
                <a:ea typeface="Arial Unicode MS" pitchFamily="34" charset="-128"/>
                <a:cs typeface="Arial Unicode MS" pitchFamily="34" charset="-128"/>
              </a:rPr>
              <a:t>.</a:t>
            </a:r>
          </a:p>
        </p:txBody>
      </p:sp>
      <p:pic>
        <p:nvPicPr>
          <p:cNvPr id="19458" name="Picture 2"/>
          <p:cNvPicPr>
            <a:picLocks noGrp="1" noChangeAspect="1" noChangeArrowheads="1"/>
          </p:cNvPicPr>
          <p:nvPr>
            <p:ph sz="half" idx="1"/>
          </p:nvPr>
        </p:nvPicPr>
        <p:blipFill>
          <a:blip r:embed="rId2"/>
          <a:stretch>
            <a:fillRect/>
          </a:stretch>
        </p:blipFill>
        <p:spPr bwMode="auto">
          <a:xfrm>
            <a:off x="3575050" y="643731"/>
            <a:ext cx="5111750" cy="5111750"/>
          </a:xfrm>
          <a:prstGeom prst="rect">
            <a:avLst/>
          </a:prstGeom>
          <a:noFill/>
          <a:ln w="9525">
            <a:noFill/>
            <a:miter lim="800000"/>
            <a:headEnd/>
            <a:tailEnd/>
          </a:ln>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3008313" cy="1162050"/>
          </a:xfrm>
        </p:spPr>
        <p:txBody>
          <a:bodyPr/>
          <a:lstStyle/>
          <a:p>
            <a:r>
              <a:rPr lang="en-US" u="sng" dirty="0" smtClean="0">
                <a:latin typeface="Arial Rounded MT Bold" pitchFamily="34" charset="0"/>
              </a:rPr>
              <a:t>Future of Face Recognition</a:t>
            </a:r>
            <a:endParaRPr lang="en-US" u="sng" dirty="0">
              <a:latin typeface="Arial Rounded MT Bold" pitchFamily="34" charset="0"/>
            </a:endParaRPr>
          </a:p>
        </p:txBody>
      </p:sp>
      <p:sp>
        <p:nvSpPr>
          <p:cNvPr id="4" name="Text Placeholder 3"/>
          <p:cNvSpPr>
            <a:spLocks noGrp="1"/>
          </p:cNvSpPr>
          <p:nvPr>
            <p:ph type="body" idx="2"/>
          </p:nvPr>
        </p:nvSpPr>
        <p:spPr>
          <a:xfrm>
            <a:off x="500034" y="1285860"/>
            <a:ext cx="3008313" cy="4691063"/>
          </a:xfrm>
        </p:spPr>
        <p:txBody>
          <a:bodyPr>
            <a:noAutofit/>
          </a:bodyPr>
          <a:lstStyle/>
          <a:p>
            <a:r>
              <a:rPr lang="en-US" sz="2000" dirty="0" smtClean="0">
                <a:latin typeface="Arial Unicode MS" pitchFamily="34" charset="-128"/>
                <a:ea typeface="Arial Unicode MS" pitchFamily="34" charset="-128"/>
                <a:cs typeface="Arial Unicode MS" pitchFamily="34" charset="-128"/>
              </a:rPr>
              <a:t>The future of face recognition technology is bright, with many potential applications and advancements on the horizon. One of the most exciting developments is the integration of facial recognition with other technologies, such as artificial intelligence and machine learning, which will allow for even more accurate .</a:t>
            </a:r>
            <a:endParaRPr lang="en-US" sz="2000" dirty="0">
              <a:latin typeface="Arial Unicode MS" pitchFamily="34" charset="-128"/>
              <a:ea typeface="Arial Unicode MS" pitchFamily="34" charset="-128"/>
              <a:cs typeface="Arial Unicode MS" pitchFamily="34" charset="-128"/>
            </a:endParaRPr>
          </a:p>
        </p:txBody>
      </p:sp>
      <p:pic>
        <p:nvPicPr>
          <p:cNvPr id="20482" name="Picture 2"/>
          <p:cNvPicPr>
            <a:picLocks noGrp="1" noChangeAspect="1" noChangeArrowheads="1"/>
          </p:cNvPicPr>
          <p:nvPr>
            <p:ph sz="half" idx="1"/>
          </p:nvPr>
        </p:nvPicPr>
        <p:blipFill>
          <a:blip r:embed="rId2"/>
          <a:stretch>
            <a:fillRect/>
          </a:stretch>
        </p:blipFill>
        <p:spPr bwMode="auto">
          <a:xfrm>
            <a:off x="3575050" y="643731"/>
            <a:ext cx="5111750" cy="5111750"/>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42910" y="2000240"/>
            <a:ext cx="8001056" cy="4524315"/>
          </a:xfrm>
          <a:prstGeom prst="rect">
            <a:avLst/>
          </a:prstGeom>
          <a:noFill/>
        </p:spPr>
        <p:txBody>
          <a:bodyPr wrap="square" rtlCol="0">
            <a:spAutoFit/>
          </a:bodyPr>
          <a:lstStyle/>
          <a:p>
            <a:r>
              <a:rPr lang="en-US" dirty="0" smtClean="0"/>
              <a:t>import requests</a:t>
            </a:r>
          </a:p>
          <a:p>
            <a:endParaRPr lang="en-US" dirty="0" smtClean="0"/>
          </a:p>
          <a:p>
            <a:r>
              <a:rPr lang="en-US" dirty="0" smtClean="0"/>
              <a:t># Replace with your IBM Cloud Visual Recognition API key and service URL</a:t>
            </a:r>
          </a:p>
          <a:p>
            <a:r>
              <a:rPr lang="en-US" dirty="0" err="1" smtClean="0"/>
              <a:t>api_key</a:t>
            </a:r>
            <a:r>
              <a:rPr lang="en-US" dirty="0" smtClean="0"/>
              <a:t> = 'YOUR_API_KEY'</a:t>
            </a:r>
          </a:p>
          <a:p>
            <a:r>
              <a:rPr lang="en-US" dirty="0" err="1" smtClean="0"/>
              <a:t>url</a:t>
            </a:r>
            <a:r>
              <a:rPr lang="en-US" dirty="0" smtClean="0"/>
              <a:t> = 'YOUR_URL'</a:t>
            </a:r>
          </a:p>
          <a:p>
            <a:endParaRPr lang="en-US" dirty="0" smtClean="0"/>
          </a:p>
          <a:p>
            <a:r>
              <a:rPr lang="en-US" dirty="0" smtClean="0"/>
              <a:t># URL of the image you want to classify</a:t>
            </a:r>
          </a:p>
          <a:p>
            <a:r>
              <a:rPr lang="en-US" dirty="0" err="1" smtClean="0"/>
              <a:t>image_url</a:t>
            </a:r>
            <a:r>
              <a:rPr lang="en-US" dirty="0" smtClean="0"/>
              <a:t> = 'URL_OF_YOUR_IMAGE'</a:t>
            </a:r>
          </a:p>
          <a:p>
            <a:endParaRPr lang="en-US" dirty="0" smtClean="0"/>
          </a:p>
          <a:p>
            <a:r>
              <a:rPr lang="en-US" dirty="0" smtClean="0"/>
              <a:t># Define the headers with the API key</a:t>
            </a:r>
          </a:p>
          <a:p>
            <a:r>
              <a:rPr lang="en-US" dirty="0" smtClean="0"/>
              <a:t>headers = {</a:t>
            </a:r>
          </a:p>
          <a:p>
            <a:r>
              <a:rPr lang="en-US" dirty="0" smtClean="0"/>
              <a:t>    '</a:t>
            </a:r>
            <a:r>
              <a:rPr lang="en-US" dirty="0" err="1" smtClean="0"/>
              <a:t>apikey</a:t>
            </a:r>
            <a:r>
              <a:rPr lang="en-US" dirty="0" smtClean="0"/>
              <a:t>': </a:t>
            </a:r>
            <a:r>
              <a:rPr lang="en-US" dirty="0" err="1" smtClean="0"/>
              <a:t>api_key</a:t>
            </a:r>
            <a:r>
              <a:rPr lang="en-US" dirty="0" smtClean="0"/>
              <a:t>,</a:t>
            </a:r>
          </a:p>
          <a:p>
            <a:r>
              <a:rPr lang="en-US" dirty="0" smtClean="0"/>
              <a:t>}</a:t>
            </a:r>
          </a:p>
          <a:p>
            <a:endParaRPr lang="en-US" dirty="0" smtClean="0"/>
          </a:p>
          <a:p>
            <a:endParaRPr lang="en-US" dirty="0" smtClean="0"/>
          </a:p>
          <a:p>
            <a:endParaRPr lang="en-US" dirty="0"/>
          </a:p>
        </p:txBody>
      </p:sp>
      <p:sp>
        <p:nvSpPr>
          <p:cNvPr id="3" name="TextBox 2"/>
          <p:cNvSpPr txBox="1"/>
          <p:nvPr/>
        </p:nvSpPr>
        <p:spPr>
          <a:xfrm>
            <a:off x="357158" y="428604"/>
            <a:ext cx="7715304" cy="830997"/>
          </a:xfrm>
          <a:prstGeom prst="rect">
            <a:avLst/>
          </a:prstGeom>
          <a:noFill/>
        </p:spPr>
        <p:txBody>
          <a:bodyPr wrap="square" rtlCol="0">
            <a:spAutoFit/>
          </a:bodyPr>
          <a:lstStyle/>
          <a:p>
            <a:pPr algn="ctr"/>
            <a:endParaRPr lang="en-IN" sz="2400" b="1" u="sng" dirty="0" smtClean="0">
              <a:latin typeface="Arial Rounded MT Bold" pitchFamily="34" charset="0"/>
            </a:endParaRPr>
          </a:p>
          <a:p>
            <a:pPr algn="ctr"/>
            <a:r>
              <a:rPr lang="en-IN" sz="2400" b="1" u="sng" dirty="0" smtClean="0">
                <a:latin typeface="Arial Rounded MT Bold" pitchFamily="34" charset="0"/>
              </a:rPr>
              <a:t>PYTHON CODE FOR FACE RECOGNITION</a:t>
            </a:r>
            <a:endParaRPr lang="en-US" sz="2400" b="1" u="sng" dirty="0">
              <a:latin typeface="Arial Rounded MT Bold" pitchFamily="34"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pex">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125</TotalTime>
  <Words>653</Words>
  <Application>Microsoft Office PowerPoint</Application>
  <PresentationFormat>On-screen Show (4:3)</PresentationFormat>
  <Paragraphs>62</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Apex</vt:lpstr>
      <vt:lpstr>IMAGE RECOGNITION WITH IBM CLOUD VISUAL RECOGNITION</vt:lpstr>
      <vt:lpstr>Slide 2</vt:lpstr>
      <vt:lpstr>Slide 3</vt:lpstr>
      <vt:lpstr>Slide 4</vt:lpstr>
      <vt:lpstr>Slide 5</vt:lpstr>
      <vt:lpstr>Slide 6</vt:lpstr>
      <vt:lpstr>Ethical Considerations </vt:lpstr>
      <vt:lpstr>Future of Face Recognition</vt:lpstr>
      <vt:lpstr>Slide 9</vt:lpstr>
      <vt:lpstr>Slide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RECOGNITION WITH EMOTIONS AND SENTIMENTS</dc:title>
  <dc:creator>ELCOT</dc:creator>
  <cp:lastModifiedBy>ELCOT</cp:lastModifiedBy>
  <cp:revision>19</cp:revision>
  <dcterms:created xsi:type="dcterms:W3CDTF">2023-10-18T06:20:59Z</dcterms:created>
  <dcterms:modified xsi:type="dcterms:W3CDTF">2023-10-18T08:26:19Z</dcterms:modified>
</cp:coreProperties>
</file>

<file path=docProps/thumbnail.jpeg>
</file>